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08" r:id="rId1"/>
  </p:sldMasterIdLst>
  <p:notesMasterIdLst>
    <p:notesMasterId r:id="rId8"/>
  </p:notesMasterIdLst>
  <p:sldIdLst>
    <p:sldId id="256" r:id="rId2"/>
    <p:sldId id="263" r:id="rId3"/>
    <p:sldId id="265" r:id="rId4"/>
    <p:sldId id="264" r:id="rId5"/>
    <p:sldId id="267" r:id="rId6"/>
    <p:sldId id="27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52" autoAdjust="0"/>
  </p:normalViewPr>
  <p:slideViewPr>
    <p:cSldViewPr snapToGrid="0" showGuides="1">
      <p:cViewPr varScale="1">
        <p:scale>
          <a:sx n="111" d="100"/>
          <a:sy n="111" d="100"/>
        </p:scale>
        <p:origin x="594" y="96"/>
      </p:cViewPr>
      <p:guideLst>
        <p:guide orient="horz" pos="912"/>
        <p:guide pos="3840"/>
        <p:guide orient="horz" pos="3984"/>
        <p:guide orient="horz" pos="24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4/24/2022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3050ACFF-56C3-4453-9BAD-A02FE717F83E}" type="datetimeFigureOut">
              <a:rPr lang="en-US" smtClean="0"/>
              <a:t>4/24/2022</a:t>
            </a:fld>
            <a:endParaRPr lang="en-US"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5A4A7955-6230-48B4-BD8B-A7C460F75945}" type="slidenum">
              <a:rPr lang="en-US" smtClean="0"/>
              <a:t>‹#›</a:t>
            </a:fld>
            <a:endParaRPr lang="en-US"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5365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4134443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95393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87974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A4A7955-6230-48B4-BD8B-A7C460F75945}" type="slidenum">
              <a:rPr lang="en-US" smtClean="0"/>
              <a:t>‹#›</a:t>
            </a:fld>
            <a:endParaRPr lang="en-US"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8735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4290746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773445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92634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231122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4007021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050ACFF-56C3-4453-9BAD-A02FE717F83E}" type="datetimeFigureOut">
              <a:rPr lang="en-US" smtClean="0"/>
              <a:t>4/24/2022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189490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050ACFF-56C3-4453-9BAD-A02FE717F83E}" type="datetimeFigureOut">
              <a:rPr lang="en-US" smtClean="0"/>
              <a:t>4/24/2022</a:t>
            </a:fld>
            <a:endParaRPr lang="en-US"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491026817"/>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24slides.com/?utm_campaign=mp&amp;utm_medium=ppt&amp;utm_source=pptlink&amp;utm_content=&amp;utm_ter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hyperlink" Target="https://24slides.com/?utm_campaign=mp&amp;utm_medium=ppt&amp;utm_source=pptlink&amp;utm_content=&amp;utm_ter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7405297" y="1752726"/>
            <a:ext cx="2877389" cy="1482180"/>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DSC640 – Data Visualization Sri R Sankaranarayanan</a:t>
            </a:r>
          </a:p>
        </p:txBody>
      </p:sp>
      <p:sp>
        <p:nvSpPr>
          <p:cNvPr id="8" name="TextBox 7">
            <a:extLst>
              <a:ext uri="{FF2B5EF4-FFF2-40B4-BE49-F238E27FC236}">
                <a16:creationId xmlns:a16="http://schemas.microsoft.com/office/drawing/2014/main" id="{3DC4CCBA-12AD-4433-A381-A03661E3D927}"/>
              </a:ext>
            </a:extLst>
          </p:cNvPr>
          <p:cNvSpPr txBox="1"/>
          <p:nvPr/>
        </p:nvSpPr>
        <p:spPr>
          <a:xfrm>
            <a:off x="781507" y="2249929"/>
            <a:ext cx="5786662" cy="1846659"/>
          </a:xfrm>
          <a:prstGeom prst="rect">
            <a:avLst/>
          </a:prstGeom>
          <a:noFill/>
        </p:spPr>
        <p:txBody>
          <a:bodyPr wrap="square" lIns="0" tIns="0" rIns="0" bIns="0" rtlCol="0" anchor="ctr">
            <a:spAutoFit/>
          </a:bodyPr>
          <a:lstStyle/>
          <a:p>
            <a:r>
              <a:rPr lang="en-US" sz="6000" b="1" dirty="0">
                <a:solidFill>
                  <a:schemeClr val="bg1"/>
                </a:solidFill>
                <a:latin typeface="+mj-lt"/>
              </a:rPr>
              <a:t>EXECUTIVE</a:t>
            </a:r>
            <a:r>
              <a:rPr lang="en-US" sz="6000" dirty="0">
                <a:solidFill>
                  <a:schemeClr val="bg1"/>
                </a:solidFill>
                <a:latin typeface="+mj-lt"/>
              </a:rPr>
              <a:t> SUMMARY</a:t>
            </a:r>
            <a:endParaRPr lang="en-US" sz="6600" dirty="0">
              <a:solidFill>
                <a:schemeClr val="bg1"/>
              </a:solidFill>
              <a:latin typeface="+mj-lt"/>
            </a:endParaRPr>
          </a:p>
        </p:txBody>
      </p:sp>
      <p:sp>
        <p:nvSpPr>
          <p:cNvPr id="9" name="TextBox 8">
            <a:extLst>
              <a:ext uri="{FF2B5EF4-FFF2-40B4-BE49-F238E27FC236}">
                <a16:creationId xmlns:a16="http://schemas.microsoft.com/office/drawing/2014/main" id="{7EAEBA89-B616-43ED-A91E-61105E1C9DD6}"/>
              </a:ext>
            </a:extLst>
          </p:cNvPr>
          <p:cNvSpPr txBox="1"/>
          <p:nvPr/>
        </p:nvSpPr>
        <p:spPr>
          <a:xfrm>
            <a:off x="781507" y="4161795"/>
            <a:ext cx="5786662" cy="246221"/>
          </a:xfrm>
          <a:prstGeom prst="rect">
            <a:avLst/>
          </a:prstGeom>
          <a:noFill/>
        </p:spPr>
        <p:txBody>
          <a:bodyPr wrap="square" lIns="0" tIns="0" rIns="0" bIns="0" rtlCol="0">
            <a:spAutoFit/>
          </a:bodyPr>
          <a:lstStyle/>
          <a:p>
            <a:r>
              <a:rPr lang="en-US" sz="1600" dirty="0">
                <a:solidFill>
                  <a:schemeClr val="bg1"/>
                </a:solidFill>
              </a:rPr>
              <a:t>Airline Safety Analysis</a:t>
            </a:r>
          </a:p>
        </p:txBody>
      </p:sp>
      <p:sp>
        <p:nvSpPr>
          <p:cNvPr id="2" name="Title 1" hidden="1">
            <a:extLst>
              <a:ext uri="{FF2B5EF4-FFF2-40B4-BE49-F238E27FC236}">
                <a16:creationId xmlns:a16="http://schemas.microsoft.com/office/drawing/2014/main"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spTree>
    <p:extLst>
      <p:ext uri="{BB962C8B-B14F-4D97-AF65-F5344CB8AC3E}">
        <p14:creationId xmlns:p14="http://schemas.microsoft.com/office/powerpoint/2010/main" val="3623649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84C699C-3B60-47C7-A9F5-D2DEDE33A817}"/>
              </a:ext>
            </a:extLst>
          </p:cNvPr>
          <p:cNvPicPr>
            <a:picLocks noChangeAspect="1"/>
          </p:cNvPicPr>
          <p:nvPr/>
        </p:nvPicPr>
        <p:blipFill>
          <a:blip r:embed="rId2">
            <a:alphaModFix amt="47000"/>
            <a:extLst>
              <a:ext uri="{28A0092B-C50C-407E-A947-70E740481C1C}">
                <a14:useLocalDpi xmlns:a14="http://schemas.microsoft.com/office/drawing/2010/main" val="0"/>
              </a:ext>
            </a:extLst>
          </a:blip>
          <a:stretch>
            <a:fillRect/>
          </a:stretch>
        </p:blipFill>
        <p:spPr>
          <a:xfrm>
            <a:off x="4031851" y="1236632"/>
            <a:ext cx="2424000" cy="2424000"/>
          </a:xfrm>
          <a:prstGeom prst="rect">
            <a:avLst/>
          </a:prstGeom>
        </p:spPr>
      </p:pic>
      <p:pic>
        <p:nvPicPr>
          <p:cNvPr id="11" name="Picture 10">
            <a:extLst>
              <a:ext uri="{FF2B5EF4-FFF2-40B4-BE49-F238E27FC236}">
                <a16:creationId xmlns:a16="http://schemas.microsoft.com/office/drawing/2014/main" id="{A0D9B162-C6E8-47A4-88B3-FBDDEEAC0393}"/>
              </a:ext>
            </a:extLst>
          </p:cNvPr>
          <p:cNvPicPr>
            <a:picLocks noChangeAspect="1"/>
          </p:cNvPicPr>
          <p:nvPr/>
        </p:nvPicPr>
        <p:blipFill>
          <a:blip r:embed="rId3">
            <a:alphaModFix amt="47000"/>
            <a:extLst>
              <a:ext uri="{28A0092B-C50C-407E-A947-70E740481C1C}">
                <a14:useLocalDpi xmlns:a14="http://schemas.microsoft.com/office/drawing/2010/main" val="0"/>
              </a:ext>
            </a:extLst>
          </a:blip>
          <a:stretch>
            <a:fillRect/>
          </a:stretch>
        </p:blipFill>
        <p:spPr>
          <a:xfrm>
            <a:off x="7847381" y="1236632"/>
            <a:ext cx="2539682" cy="2620643"/>
          </a:xfrm>
          <a:prstGeom prst="rect">
            <a:avLst/>
          </a:prstGeom>
        </p:spPr>
      </p:pic>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4/24/2022</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sp>
        <p:nvSpPr>
          <p:cNvPr id="7" name="Title 6" hidden="1">
            <a:extLst>
              <a:ext uri="{FF2B5EF4-FFF2-40B4-BE49-F238E27FC236}">
                <a16:creationId xmlns:a16="http://schemas.microsoft.com/office/drawing/2014/main"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14" name="TextBox 13">
            <a:extLst>
              <a:ext uri="{FF2B5EF4-FFF2-40B4-BE49-F238E27FC236}">
                <a16:creationId xmlns:a16="http://schemas.microsoft.com/office/drawing/2014/main" id="{CABF686F-91C6-49D1-A69F-A2D1290E7E30}"/>
              </a:ext>
            </a:extLst>
          </p:cNvPr>
          <p:cNvSpPr txBox="1"/>
          <p:nvPr/>
        </p:nvSpPr>
        <p:spPr>
          <a:xfrm>
            <a:off x="838200" y="903626"/>
            <a:ext cx="10439398" cy="738664"/>
          </a:xfrm>
          <a:prstGeom prst="rect">
            <a:avLst/>
          </a:prstGeom>
          <a:noFill/>
        </p:spPr>
        <p:txBody>
          <a:bodyPr wrap="square" lIns="0" tIns="0" rIns="0" bIns="0" rtlCol="0">
            <a:spAutoFit/>
          </a:bodyPr>
          <a:lstStyle/>
          <a:p>
            <a:pPr algn="ctr"/>
            <a:r>
              <a:rPr lang="en-US" sz="1600" dirty="0"/>
              <a:t>Airplane is the 6</a:t>
            </a:r>
            <a:r>
              <a:rPr lang="en-US" sz="1600" baseline="30000" dirty="0"/>
              <a:t>th</a:t>
            </a:r>
            <a:r>
              <a:rPr lang="en-US" sz="1600" dirty="0"/>
              <a:t> most used mode of transportation whereas car is at the 2</a:t>
            </a:r>
            <a:r>
              <a:rPr lang="en-US" sz="1600" baseline="30000" dirty="0"/>
              <a:t>nd</a:t>
            </a:r>
            <a:r>
              <a:rPr lang="en-US" sz="1600" dirty="0"/>
              <a:t> place. From the worldwide flights incident statistics and US road incident statistics, average annual auto fatality is </a:t>
            </a:r>
            <a:r>
              <a:rPr lang="en-US" sz="1600" b="1" dirty="0"/>
              <a:t>129</a:t>
            </a:r>
            <a:r>
              <a:rPr lang="en-US" sz="1600" dirty="0"/>
              <a:t> times more than average annual due to airlines. Between the </a:t>
            </a:r>
            <a:r>
              <a:rPr lang="en-US" sz="1600" b="1" dirty="0"/>
              <a:t>1985-1999 </a:t>
            </a:r>
            <a:r>
              <a:rPr lang="en-US" sz="1600" dirty="0"/>
              <a:t>and </a:t>
            </a:r>
            <a:r>
              <a:rPr lang="en-US" sz="1600" b="1" dirty="0"/>
              <a:t>2000-2014 </a:t>
            </a:r>
            <a:r>
              <a:rPr lang="en-US" sz="1600" dirty="0"/>
              <a:t>timeframe, there is decreasing trend in total fatality in both cases. </a:t>
            </a:r>
          </a:p>
        </p:txBody>
      </p:sp>
      <p:grpSp>
        <p:nvGrpSpPr>
          <p:cNvPr id="36" name="Group 35">
            <a:extLst>
              <a:ext uri="{FF2B5EF4-FFF2-40B4-BE49-F238E27FC236}">
                <a16:creationId xmlns:a16="http://schemas.microsoft.com/office/drawing/2014/main" id="{CF8A7EC5-3DC6-491A-B43F-24CA6DEFBE61}"/>
              </a:ext>
              <a:ext uri="{C183D7F6-B498-43B3-948B-1728B52AA6E4}">
                <adec:decorative xmlns:adec="http://schemas.microsoft.com/office/drawing/2017/decorative" val="1"/>
              </a:ext>
            </a:extLst>
          </p:cNvPr>
          <p:cNvGrpSpPr/>
          <p:nvPr/>
        </p:nvGrpSpPr>
        <p:grpSpPr>
          <a:xfrm>
            <a:off x="4504829" y="3030101"/>
            <a:ext cx="5080739" cy="529161"/>
            <a:chOff x="4045955" y="3030101"/>
            <a:chExt cx="5080739" cy="529161"/>
          </a:xfrm>
        </p:grpSpPr>
        <p:sp>
          <p:nvSpPr>
            <p:cNvPr id="30" name="TextBox 29">
              <a:extLst>
                <a:ext uri="{FF2B5EF4-FFF2-40B4-BE49-F238E27FC236}">
                  <a16:creationId xmlns:a16="http://schemas.microsoft.com/office/drawing/2014/main" id="{1BF6ABAB-99E8-47DB-B0E7-7897C92C3938}"/>
                </a:ext>
              </a:extLst>
            </p:cNvPr>
            <p:cNvSpPr txBox="1"/>
            <p:nvPr/>
          </p:nvSpPr>
          <p:spPr>
            <a:xfrm>
              <a:off x="7762134" y="3066819"/>
              <a:ext cx="1364560" cy="492443"/>
            </a:xfrm>
            <a:prstGeom prst="rect">
              <a:avLst/>
            </a:prstGeom>
            <a:solidFill>
              <a:schemeClr val="tx2"/>
            </a:solidFill>
          </p:spPr>
          <p:txBody>
            <a:bodyPr wrap="square" lIns="0" tIns="0" rIns="0" bIns="0" rtlCol="0">
              <a:spAutoFit/>
            </a:bodyPr>
            <a:lstStyle>
              <a:defPPr>
                <a:defRPr lang="en-US"/>
              </a:defPPr>
              <a:lvl1pPr algn="ctr">
                <a:defRPr sz="6000">
                  <a:solidFill>
                    <a:schemeClr val="bg1"/>
                  </a:solidFill>
                  <a:latin typeface="+mj-lt"/>
                </a:defRPr>
              </a:lvl1pPr>
            </a:lstStyle>
            <a:p>
              <a:r>
                <a:rPr lang="en-US" sz="3200" dirty="0"/>
                <a:t>324</a:t>
              </a:r>
            </a:p>
          </p:txBody>
        </p:sp>
        <p:sp>
          <p:nvSpPr>
            <p:cNvPr id="38" name="TextBox 37">
              <a:extLst>
                <a:ext uri="{FF2B5EF4-FFF2-40B4-BE49-F238E27FC236}">
                  <a16:creationId xmlns:a16="http://schemas.microsoft.com/office/drawing/2014/main" id="{5E98DE8D-D741-4A2E-A595-F7320F8BE839}"/>
                </a:ext>
              </a:extLst>
            </p:cNvPr>
            <p:cNvSpPr txBox="1"/>
            <p:nvPr/>
          </p:nvSpPr>
          <p:spPr>
            <a:xfrm>
              <a:off x="4045955" y="3030101"/>
              <a:ext cx="1240190" cy="492443"/>
            </a:xfrm>
            <a:prstGeom prst="rect">
              <a:avLst/>
            </a:prstGeom>
            <a:solidFill>
              <a:schemeClr val="accent1"/>
            </a:solidFill>
          </p:spPr>
          <p:txBody>
            <a:bodyPr wrap="square" lIns="0" tIns="0" rIns="0" bIns="0" rtlCol="0">
              <a:spAutoFit/>
            </a:bodyPr>
            <a:lstStyle>
              <a:defPPr>
                <a:defRPr lang="en-US"/>
              </a:defPPr>
              <a:lvl1pPr algn="ctr">
                <a:defRPr sz="3200">
                  <a:solidFill>
                    <a:schemeClr val="bg1"/>
                  </a:solidFill>
                  <a:latin typeface="+mj-lt"/>
                </a:defRPr>
              </a:lvl1pPr>
            </a:lstStyle>
            <a:p>
              <a:r>
                <a:rPr lang="en-US" dirty="0"/>
                <a:t>42000</a:t>
              </a:r>
            </a:p>
          </p:txBody>
        </p:sp>
      </p:grpSp>
      <p:grpSp>
        <p:nvGrpSpPr>
          <p:cNvPr id="78" name="Group 77" descr="This image is an icon of a bar chart. ">
            <a:extLst>
              <a:ext uri="{FF2B5EF4-FFF2-40B4-BE49-F238E27FC236}">
                <a16:creationId xmlns:a16="http://schemas.microsoft.com/office/drawing/2014/main" id="{ABB60BDA-D4C1-4C07-BE44-8158EF962C92}"/>
              </a:ext>
            </a:extLst>
          </p:cNvPr>
          <p:cNvGrpSpPr/>
          <p:nvPr/>
        </p:nvGrpSpPr>
        <p:grpSpPr>
          <a:xfrm>
            <a:off x="7468449" y="4934265"/>
            <a:ext cx="347679" cy="336153"/>
            <a:chOff x="4892675" y="2501900"/>
            <a:chExt cx="287338" cy="277813"/>
          </a:xfrm>
          <a:solidFill>
            <a:schemeClr val="bg1"/>
          </a:solidFill>
        </p:grpSpPr>
        <p:sp>
          <p:nvSpPr>
            <p:cNvPr id="79" name="Freeform 300">
              <a:extLst>
                <a:ext uri="{FF2B5EF4-FFF2-40B4-BE49-F238E27FC236}">
                  <a16:creationId xmlns:a16="http://schemas.microsoft.com/office/drawing/2014/main" id="{079F1AF8-61FC-4E38-A00F-4F8AC7B28271}"/>
                </a:ext>
              </a:extLst>
            </p:cNvPr>
            <p:cNvSpPr>
              <a:spLocks/>
            </p:cNvSpPr>
            <p:nvPr/>
          </p:nvSpPr>
          <p:spPr bwMode="auto">
            <a:xfrm>
              <a:off x="4924425"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1">
              <a:extLst>
                <a:ext uri="{FF2B5EF4-FFF2-40B4-BE49-F238E27FC236}">
                  <a16:creationId xmlns:a16="http://schemas.microsoft.com/office/drawing/2014/main" id="{12F6D320-A2D7-49AA-A59C-B7DFD83EB68C}"/>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cxnSp>
        <p:nvCxnSpPr>
          <p:cNvPr id="15" name="Straight Arrow Connector 14">
            <a:extLst>
              <a:ext uri="{FF2B5EF4-FFF2-40B4-BE49-F238E27FC236}">
                <a16:creationId xmlns:a16="http://schemas.microsoft.com/office/drawing/2014/main" id="{6F26D6C1-9276-4718-9E07-F301BB358B22}"/>
              </a:ext>
            </a:extLst>
          </p:cNvPr>
          <p:cNvCxnSpPr/>
          <p:nvPr/>
        </p:nvCxnSpPr>
        <p:spPr>
          <a:xfrm>
            <a:off x="6925349" y="2072081"/>
            <a:ext cx="0" cy="4284269"/>
          </a:xfrm>
          <a:prstGeom prst="straightConnector1">
            <a:avLst/>
          </a:prstGeom>
          <a:ln w="38100">
            <a:solidFill>
              <a:schemeClr val="bg2">
                <a:lumMod val="75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a16="http://schemas.microsoft.com/office/drawing/2014/main" id="{D38EADBB-BF0E-4DC8-B930-875CF0B868CA}"/>
              </a:ext>
            </a:extLst>
          </p:cNvPr>
          <p:cNvSpPr txBox="1"/>
          <p:nvPr/>
        </p:nvSpPr>
        <p:spPr>
          <a:xfrm>
            <a:off x="892130" y="3260833"/>
            <a:ext cx="2424000" cy="738664"/>
          </a:xfrm>
          <a:prstGeom prst="rect">
            <a:avLst/>
          </a:prstGeom>
          <a:noFill/>
        </p:spPr>
        <p:txBody>
          <a:bodyPr wrap="square" lIns="0" tIns="0" rIns="0" bIns="0" rtlCol="0">
            <a:spAutoFit/>
          </a:bodyPr>
          <a:lstStyle/>
          <a:p>
            <a:r>
              <a:rPr lang="en-US" sz="1600" dirty="0"/>
              <a:t>Number of average annual fatalities based on data from 1985-2014</a:t>
            </a:r>
          </a:p>
        </p:txBody>
      </p:sp>
      <p:cxnSp>
        <p:nvCxnSpPr>
          <p:cNvPr id="51" name="Straight Arrow Connector 50">
            <a:extLst>
              <a:ext uri="{FF2B5EF4-FFF2-40B4-BE49-F238E27FC236}">
                <a16:creationId xmlns:a16="http://schemas.microsoft.com/office/drawing/2014/main" id="{8BD0BE20-6B05-494D-BDD1-41F3C1799879}"/>
              </a:ext>
            </a:extLst>
          </p:cNvPr>
          <p:cNvCxnSpPr>
            <a:cxnSpLocks/>
          </p:cNvCxnSpPr>
          <p:nvPr/>
        </p:nvCxnSpPr>
        <p:spPr>
          <a:xfrm flipH="1">
            <a:off x="3454031" y="4214215"/>
            <a:ext cx="7305964" cy="0"/>
          </a:xfrm>
          <a:prstGeom prst="straightConnector1">
            <a:avLst/>
          </a:prstGeom>
          <a:ln w="38100">
            <a:solidFill>
              <a:schemeClr val="bg2">
                <a:lumMod val="75000"/>
              </a:schemeClr>
            </a:solidFill>
            <a:headEnd type="oval"/>
            <a:tailEnd type="oval"/>
          </a:ln>
        </p:spPr>
        <p:style>
          <a:lnRef idx="1">
            <a:schemeClr val="dk1"/>
          </a:lnRef>
          <a:fillRef idx="0">
            <a:schemeClr val="dk1"/>
          </a:fillRef>
          <a:effectRef idx="0">
            <a:schemeClr val="dk1"/>
          </a:effectRef>
          <a:fontRef idx="minor">
            <a:schemeClr val="tx1"/>
          </a:fontRef>
        </p:style>
      </p:cxnSp>
      <p:pic>
        <p:nvPicPr>
          <p:cNvPr id="33" name="Picture 32">
            <a:extLst>
              <a:ext uri="{FF2B5EF4-FFF2-40B4-BE49-F238E27FC236}">
                <a16:creationId xmlns:a16="http://schemas.microsoft.com/office/drawing/2014/main" id="{D2F84E7C-C2D9-4DCC-A128-69EE2BCA696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1331" y="3711976"/>
            <a:ext cx="365125" cy="365125"/>
          </a:xfrm>
          <a:prstGeom prst="rect">
            <a:avLst/>
          </a:prstGeom>
        </p:spPr>
      </p:pic>
      <p:sp>
        <p:nvSpPr>
          <p:cNvPr id="58" name="TextBox 57">
            <a:extLst>
              <a:ext uri="{FF2B5EF4-FFF2-40B4-BE49-F238E27FC236}">
                <a16:creationId xmlns:a16="http://schemas.microsoft.com/office/drawing/2014/main" id="{C3E685B9-6A7B-4395-A10A-27FD6D8EFB72}"/>
              </a:ext>
            </a:extLst>
          </p:cNvPr>
          <p:cNvSpPr txBox="1"/>
          <p:nvPr/>
        </p:nvSpPr>
        <p:spPr>
          <a:xfrm>
            <a:off x="8765962" y="3780984"/>
            <a:ext cx="1033825" cy="246221"/>
          </a:xfrm>
          <a:prstGeom prst="rect">
            <a:avLst/>
          </a:prstGeom>
          <a:noFill/>
        </p:spPr>
        <p:txBody>
          <a:bodyPr wrap="square" lIns="0" tIns="0" rIns="0" bIns="0" rtlCol="0">
            <a:spAutoFit/>
          </a:bodyPr>
          <a:lstStyle/>
          <a:p>
            <a:r>
              <a:rPr lang="en-US" sz="1600" dirty="0"/>
              <a:t>Global data</a:t>
            </a:r>
          </a:p>
        </p:txBody>
      </p:sp>
      <p:pic>
        <p:nvPicPr>
          <p:cNvPr id="45" name="Picture 44">
            <a:extLst>
              <a:ext uri="{FF2B5EF4-FFF2-40B4-BE49-F238E27FC236}">
                <a16:creationId xmlns:a16="http://schemas.microsoft.com/office/drawing/2014/main" id="{833C3F9E-794C-47FE-91ED-0D46F7F4750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49389" y="3746371"/>
            <a:ext cx="480338" cy="310419"/>
          </a:xfrm>
          <a:prstGeom prst="rect">
            <a:avLst/>
          </a:prstGeom>
        </p:spPr>
      </p:pic>
      <p:sp>
        <p:nvSpPr>
          <p:cNvPr id="61" name="TextBox 60">
            <a:extLst>
              <a:ext uri="{FF2B5EF4-FFF2-40B4-BE49-F238E27FC236}">
                <a16:creationId xmlns:a16="http://schemas.microsoft.com/office/drawing/2014/main" id="{614902D4-D397-4310-BEE1-42E9EECE0526}"/>
              </a:ext>
            </a:extLst>
          </p:cNvPr>
          <p:cNvSpPr txBox="1"/>
          <p:nvPr/>
        </p:nvSpPr>
        <p:spPr>
          <a:xfrm>
            <a:off x="5032417" y="3786168"/>
            <a:ext cx="717790" cy="246221"/>
          </a:xfrm>
          <a:prstGeom prst="rect">
            <a:avLst/>
          </a:prstGeom>
          <a:noFill/>
        </p:spPr>
        <p:txBody>
          <a:bodyPr wrap="square" lIns="0" tIns="0" rIns="0" bIns="0" rtlCol="0">
            <a:spAutoFit/>
          </a:bodyPr>
          <a:lstStyle/>
          <a:p>
            <a:r>
              <a:rPr lang="en-US" sz="1600" dirty="0"/>
              <a:t>US data</a:t>
            </a:r>
          </a:p>
        </p:txBody>
      </p:sp>
      <p:cxnSp>
        <p:nvCxnSpPr>
          <p:cNvPr id="62" name="Straight Arrow Connector 61">
            <a:extLst>
              <a:ext uri="{FF2B5EF4-FFF2-40B4-BE49-F238E27FC236}">
                <a16:creationId xmlns:a16="http://schemas.microsoft.com/office/drawing/2014/main" id="{D5F6FB5B-D47D-4ADF-A723-50BE9128F5FA}"/>
              </a:ext>
            </a:extLst>
          </p:cNvPr>
          <p:cNvCxnSpPr>
            <a:cxnSpLocks/>
          </p:cNvCxnSpPr>
          <p:nvPr/>
        </p:nvCxnSpPr>
        <p:spPr>
          <a:xfrm flipH="1">
            <a:off x="3454031" y="2965449"/>
            <a:ext cx="7305964" cy="0"/>
          </a:xfrm>
          <a:prstGeom prst="straightConnector1">
            <a:avLst/>
          </a:prstGeom>
          <a:ln w="38100">
            <a:solidFill>
              <a:schemeClr val="bg2">
                <a:lumMod val="75000"/>
              </a:schemeClr>
            </a:solidFill>
            <a:headEnd type="oval"/>
            <a:tailEnd type="oval"/>
          </a:ln>
        </p:spPr>
        <p:style>
          <a:lnRef idx="1">
            <a:schemeClr val="dk1"/>
          </a:lnRef>
          <a:fillRef idx="0">
            <a:schemeClr val="dk1"/>
          </a:fillRef>
          <a:effectRef idx="0">
            <a:schemeClr val="dk1"/>
          </a:effectRef>
          <a:fontRef idx="minor">
            <a:schemeClr val="tx1"/>
          </a:fontRef>
        </p:style>
      </p:cxnSp>
      <p:sp>
        <p:nvSpPr>
          <p:cNvPr id="63" name="TextBox 62">
            <a:extLst>
              <a:ext uri="{FF2B5EF4-FFF2-40B4-BE49-F238E27FC236}">
                <a16:creationId xmlns:a16="http://schemas.microsoft.com/office/drawing/2014/main" id="{B5F0D04E-CE78-47BD-8AE8-1079681E63EB}"/>
              </a:ext>
            </a:extLst>
          </p:cNvPr>
          <p:cNvSpPr txBox="1"/>
          <p:nvPr/>
        </p:nvSpPr>
        <p:spPr>
          <a:xfrm>
            <a:off x="842192" y="4655643"/>
            <a:ext cx="2424000" cy="492443"/>
          </a:xfrm>
          <a:prstGeom prst="rect">
            <a:avLst/>
          </a:prstGeom>
          <a:noFill/>
        </p:spPr>
        <p:txBody>
          <a:bodyPr wrap="square" lIns="0" tIns="0" rIns="0" bIns="0" rtlCol="0">
            <a:spAutoFit/>
          </a:bodyPr>
          <a:lstStyle/>
          <a:p>
            <a:r>
              <a:rPr lang="en-US" sz="1600" dirty="0"/>
              <a:t>Total number of fatality in the analyzed timeframe(s)</a:t>
            </a:r>
          </a:p>
        </p:txBody>
      </p:sp>
      <p:cxnSp>
        <p:nvCxnSpPr>
          <p:cNvPr id="64" name="Straight Arrow Connector 63">
            <a:extLst>
              <a:ext uri="{FF2B5EF4-FFF2-40B4-BE49-F238E27FC236}">
                <a16:creationId xmlns:a16="http://schemas.microsoft.com/office/drawing/2014/main" id="{5F6EFC08-D800-4111-83C4-05E0C02FBADB}"/>
              </a:ext>
            </a:extLst>
          </p:cNvPr>
          <p:cNvCxnSpPr>
            <a:cxnSpLocks/>
          </p:cNvCxnSpPr>
          <p:nvPr/>
        </p:nvCxnSpPr>
        <p:spPr>
          <a:xfrm flipH="1">
            <a:off x="3373225" y="5631997"/>
            <a:ext cx="7305964" cy="0"/>
          </a:xfrm>
          <a:prstGeom prst="straightConnector1">
            <a:avLst/>
          </a:prstGeom>
          <a:ln w="38100">
            <a:solidFill>
              <a:schemeClr val="bg2">
                <a:lumMod val="75000"/>
              </a:schemeClr>
            </a:solidFill>
            <a:headEnd type="oval"/>
            <a:tailEnd type="oval"/>
          </a:ln>
        </p:spPr>
        <p:style>
          <a:lnRef idx="1">
            <a:schemeClr val="dk1"/>
          </a:lnRef>
          <a:fillRef idx="0">
            <a:schemeClr val="dk1"/>
          </a:fillRef>
          <a:effectRef idx="0">
            <a:schemeClr val="dk1"/>
          </a:effectRef>
          <a:fontRef idx="minor">
            <a:schemeClr val="tx1"/>
          </a:fontRef>
        </p:style>
      </p:cxnSp>
      <p:grpSp>
        <p:nvGrpSpPr>
          <p:cNvPr id="57" name="Group 56">
            <a:extLst>
              <a:ext uri="{FF2B5EF4-FFF2-40B4-BE49-F238E27FC236}">
                <a16:creationId xmlns:a16="http://schemas.microsoft.com/office/drawing/2014/main" id="{036FCB77-8EAE-4693-9910-8EE5D75BC89C}"/>
              </a:ext>
            </a:extLst>
          </p:cNvPr>
          <p:cNvGrpSpPr/>
          <p:nvPr/>
        </p:nvGrpSpPr>
        <p:grpSpPr>
          <a:xfrm>
            <a:off x="7583038" y="4861691"/>
            <a:ext cx="2851924" cy="664958"/>
            <a:chOff x="3595646" y="5043768"/>
            <a:chExt cx="2851924" cy="664958"/>
          </a:xfrm>
        </p:grpSpPr>
        <p:cxnSp>
          <p:nvCxnSpPr>
            <p:cNvPr id="90" name="Straight Arrow Connector 89">
              <a:extLst>
                <a:ext uri="{FF2B5EF4-FFF2-40B4-BE49-F238E27FC236}">
                  <a16:creationId xmlns:a16="http://schemas.microsoft.com/office/drawing/2014/main" id="{7041B777-C3D7-491E-9099-D3B480212F84}"/>
                </a:ext>
              </a:extLst>
            </p:cNvPr>
            <p:cNvCxnSpPr/>
            <p:nvPr/>
          </p:nvCxnSpPr>
          <p:spPr>
            <a:xfrm>
              <a:off x="3883891" y="5082823"/>
              <a:ext cx="1156941" cy="0"/>
            </a:xfrm>
            <a:prstGeom prst="straightConnector1">
              <a:avLst/>
            </a:prstGeom>
            <a:ln w="28575">
              <a:solidFill>
                <a:schemeClr val="bg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0B0D4CD8-731B-421D-89EE-900C31B432A0}"/>
                </a:ext>
              </a:extLst>
            </p:cNvPr>
            <p:cNvCxnSpPr/>
            <p:nvPr/>
          </p:nvCxnSpPr>
          <p:spPr>
            <a:xfrm>
              <a:off x="5040832" y="5082382"/>
              <a:ext cx="1156941" cy="0"/>
            </a:xfrm>
            <a:prstGeom prst="straightConnector1">
              <a:avLst/>
            </a:prstGeom>
            <a:ln w="28575">
              <a:solidFill>
                <a:schemeClr val="bg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FCF73335-2CC0-4C2C-81AE-2EEAFDE8AFA0}"/>
                </a:ext>
              </a:extLst>
            </p:cNvPr>
            <p:cNvCxnSpPr/>
            <p:nvPr/>
          </p:nvCxnSpPr>
          <p:spPr>
            <a:xfrm>
              <a:off x="3883891" y="5082382"/>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FDB50793-4422-4DEC-B956-A45A29D8197B}"/>
                </a:ext>
              </a:extLst>
            </p:cNvPr>
            <p:cNvCxnSpPr/>
            <p:nvPr/>
          </p:nvCxnSpPr>
          <p:spPr>
            <a:xfrm>
              <a:off x="5040832" y="5060513"/>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D62699A0-D962-4AB8-BD5B-F7026ACB78F6}"/>
                </a:ext>
              </a:extLst>
            </p:cNvPr>
            <p:cNvCxnSpPr/>
            <p:nvPr/>
          </p:nvCxnSpPr>
          <p:spPr>
            <a:xfrm>
              <a:off x="6197773" y="5043768"/>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658FC045-320F-4B90-97DF-0DDAE59579B9}"/>
                </a:ext>
              </a:extLst>
            </p:cNvPr>
            <p:cNvSpPr txBox="1"/>
            <p:nvPr/>
          </p:nvSpPr>
          <p:spPr>
            <a:xfrm>
              <a:off x="3595646" y="5400949"/>
              <a:ext cx="550151" cy="307777"/>
            </a:xfrm>
            <a:prstGeom prst="rect">
              <a:avLst/>
            </a:prstGeom>
            <a:noFill/>
          </p:spPr>
          <p:txBody>
            <a:bodyPr wrap="none" rtlCol="0">
              <a:spAutoFit/>
            </a:bodyPr>
            <a:lstStyle/>
            <a:p>
              <a:r>
                <a:rPr lang="en-US" sz="1400" dirty="0"/>
                <a:t>1985</a:t>
              </a:r>
            </a:p>
          </p:txBody>
        </p:sp>
        <p:sp>
          <p:nvSpPr>
            <p:cNvPr id="96" name="TextBox 95">
              <a:extLst>
                <a:ext uri="{FF2B5EF4-FFF2-40B4-BE49-F238E27FC236}">
                  <a16:creationId xmlns:a16="http://schemas.microsoft.com/office/drawing/2014/main" id="{38F2C1AA-3AF3-426C-99A2-1CFC7DCCBE66}"/>
                </a:ext>
              </a:extLst>
            </p:cNvPr>
            <p:cNvSpPr txBox="1"/>
            <p:nvPr/>
          </p:nvSpPr>
          <p:spPr>
            <a:xfrm>
              <a:off x="4745408" y="5376495"/>
              <a:ext cx="550151" cy="307777"/>
            </a:xfrm>
            <a:prstGeom prst="rect">
              <a:avLst/>
            </a:prstGeom>
            <a:noFill/>
          </p:spPr>
          <p:txBody>
            <a:bodyPr wrap="none" rtlCol="0">
              <a:spAutoFit/>
            </a:bodyPr>
            <a:lstStyle/>
            <a:p>
              <a:r>
                <a:rPr lang="en-US" sz="1400" dirty="0"/>
                <a:t>2000</a:t>
              </a:r>
            </a:p>
          </p:txBody>
        </p:sp>
        <p:sp>
          <p:nvSpPr>
            <p:cNvPr id="97" name="TextBox 96">
              <a:extLst>
                <a:ext uri="{FF2B5EF4-FFF2-40B4-BE49-F238E27FC236}">
                  <a16:creationId xmlns:a16="http://schemas.microsoft.com/office/drawing/2014/main" id="{489612FA-F16D-4A6B-BE98-C7404C17834E}"/>
                </a:ext>
              </a:extLst>
            </p:cNvPr>
            <p:cNvSpPr txBox="1"/>
            <p:nvPr/>
          </p:nvSpPr>
          <p:spPr>
            <a:xfrm>
              <a:off x="5897419" y="5371272"/>
              <a:ext cx="550151" cy="307777"/>
            </a:xfrm>
            <a:prstGeom prst="rect">
              <a:avLst/>
            </a:prstGeom>
            <a:noFill/>
          </p:spPr>
          <p:txBody>
            <a:bodyPr wrap="none" rtlCol="0">
              <a:spAutoFit/>
            </a:bodyPr>
            <a:lstStyle/>
            <a:p>
              <a:r>
                <a:rPr lang="en-US" sz="1400" dirty="0"/>
                <a:t>2014</a:t>
              </a:r>
            </a:p>
          </p:txBody>
        </p:sp>
      </p:grpSp>
      <p:grpSp>
        <p:nvGrpSpPr>
          <p:cNvPr id="98" name="Group 97">
            <a:extLst>
              <a:ext uri="{FF2B5EF4-FFF2-40B4-BE49-F238E27FC236}">
                <a16:creationId xmlns:a16="http://schemas.microsoft.com/office/drawing/2014/main" id="{8C3B5E34-C993-4D86-A777-E262870B4E3D}"/>
              </a:ext>
            </a:extLst>
          </p:cNvPr>
          <p:cNvGrpSpPr/>
          <p:nvPr/>
        </p:nvGrpSpPr>
        <p:grpSpPr>
          <a:xfrm>
            <a:off x="3622318" y="4904008"/>
            <a:ext cx="2851924" cy="664958"/>
            <a:chOff x="3595646" y="5043768"/>
            <a:chExt cx="2851924" cy="664958"/>
          </a:xfrm>
        </p:grpSpPr>
        <p:cxnSp>
          <p:nvCxnSpPr>
            <p:cNvPr id="99" name="Straight Arrow Connector 98">
              <a:extLst>
                <a:ext uri="{FF2B5EF4-FFF2-40B4-BE49-F238E27FC236}">
                  <a16:creationId xmlns:a16="http://schemas.microsoft.com/office/drawing/2014/main" id="{4F428149-4FFC-49F1-BD8F-C10B77FAED40}"/>
                </a:ext>
              </a:extLst>
            </p:cNvPr>
            <p:cNvCxnSpPr/>
            <p:nvPr/>
          </p:nvCxnSpPr>
          <p:spPr>
            <a:xfrm>
              <a:off x="3883891" y="5082823"/>
              <a:ext cx="1156941" cy="0"/>
            </a:xfrm>
            <a:prstGeom prst="straightConnector1">
              <a:avLst/>
            </a:prstGeom>
            <a:ln w="28575">
              <a:solidFill>
                <a:schemeClr val="bg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D9B4066E-AD6B-4B9A-9208-7374648FBDBA}"/>
                </a:ext>
              </a:extLst>
            </p:cNvPr>
            <p:cNvCxnSpPr/>
            <p:nvPr/>
          </p:nvCxnSpPr>
          <p:spPr>
            <a:xfrm>
              <a:off x="5040832" y="5082382"/>
              <a:ext cx="1156941" cy="0"/>
            </a:xfrm>
            <a:prstGeom prst="straightConnector1">
              <a:avLst/>
            </a:prstGeom>
            <a:ln w="28575">
              <a:solidFill>
                <a:schemeClr val="bg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445B2A9E-5449-44B0-B7A2-0A5F779FB164}"/>
                </a:ext>
              </a:extLst>
            </p:cNvPr>
            <p:cNvCxnSpPr/>
            <p:nvPr/>
          </p:nvCxnSpPr>
          <p:spPr>
            <a:xfrm>
              <a:off x="3883891" y="5082382"/>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94952638-09DE-4A8C-9FE6-08F47B60FFDF}"/>
                </a:ext>
              </a:extLst>
            </p:cNvPr>
            <p:cNvCxnSpPr/>
            <p:nvPr/>
          </p:nvCxnSpPr>
          <p:spPr>
            <a:xfrm>
              <a:off x="5040832" y="5060513"/>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7CD691D6-5E9F-47BE-982C-74C851AE812A}"/>
                </a:ext>
              </a:extLst>
            </p:cNvPr>
            <p:cNvCxnSpPr/>
            <p:nvPr/>
          </p:nvCxnSpPr>
          <p:spPr>
            <a:xfrm>
              <a:off x="6197773" y="5043768"/>
              <a:ext cx="0" cy="340436"/>
            </a:xfrm>
            <a:prstGeom prst="line">
              <a:avLst/>
            </a:prstGeom>
            <a:ln w="28575">
              <a:solidFill>
                <a:schemeClr val="bg2">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28E1CFA3-C206-4CEC-A782-1C64857E407B}"/>
                </a:ext>
              </a:extLst>
            </p:cNvPr>
            <p:cNvSpPr txBox="1"/>
            <p:nvPr/>
          </p:nvSpPr>
          <p:spPr>
            <a:xfrm>
              <a:off x="3595646" y="5400949"/>
              <a:ext cx="550151" cy="307777"/>
            </a:xfrm>
            <a:prstGeom prst="rect">
              <a:avLst/>
            </a:prstGeom>
            <a:noFill/>
          </p:spPr>
          <p:txBody>
            <a:bodyPr wrap="none" rtlCol="0">
              <a:spAutoFit/>
            </a:bodyPr>
            <a:lstStyle/>
            <a:p>
              <a:r>
                <a:rPr lang="en-US" sz="1400" dirty="0"/>
                <a:t>1985</a:t>
              </a:r>
            </a:p>
          </p:txBody>
        </p:sp>
        <p:sp>
          <p:nvSpPr>
            <p:cNvPr id="105" name="TextBox 104">
              <a:extLst>
                <a:ext uri="{FF2B5EF4-FFF2-40B4-BE49-F238E27FC236}">
                  <a16:creationId xmlns:a16="http://schemas.microsoft.com/office/drawing/2014/main" id="{EB1484B0-A469-4AB1-AE98-11B00147279C}"/>
                </a:ext>
              </a:extLst>
            </p:cNvPr>
            <p:cNvSpPr txBox="1"/>
            <p:nvPr/>
          </p:nvSpPr>
          <p:spPr>
            <a:xfrm>
              <a:off x="4745408" y="5376495"/>
              <a:ext cx="550151" cy="307777"/>
            </a:xfrm>
            <a:prstGeom prst="rect">
              <a:avLst/>
            </a:prstGeom>
            <a:noFill/>
          </p:spPr>
          <p:txBody>
            <a:bodyPr wrap="none" rtlCol="0">
              <a:spAutoFit/>
            </a:bodyPr>
            <a:lstStyle/>
            <a:p>
              <a:r>
                <a:rPr lang="en-US" sz="1400" dirty="0"/>
                <a:t>2000</a:t>
              </a:r>
            </a:p>
          </p:txBody>
        </p:sp>
        <p:sp>
          <p:nvSpPr>
            <p:cNvPr id="106" name="TextBox 105">
              <a:extLst>
                <a:ext uri="{FF2B5EF4-FFF2-40B4-BE49-F238E27FC236}">
                  <a16:creationId xmlns:a16="http://schemas.microsoft.com/office/drawing/2014/main" id="{9166A6FA-8BF2-456C-999E-746EAC9A024A}"/>
                </a:ext>
              </a:extLst>
            </p:cNvPr>
            <p:cNvSpPr txBox="1"/>
            <p:nvPr/>
          </p:nvSpPr>
          <p:spPr>
            <a:xfrm>
              <a:off x="5897419" y="5371272"/>
              <a:ext cx="550151" cy="307777"/>
            </a:xfrm>
            <a:prstGeom prst="rect">
              <a:avLst/>
            </a:prstGeom>
            <a:noFill/>
          </p:spPr>
          <p:txBody>
            <a:bodyPr wrap="none" rtlCol="0">
              <a:spAutoFit/>
            </a:bodyPr>
            <a:lstStyle/>
            <a:p>
              <a:r>
                <a:rPr lang="en-US" sz="1400" dirty="0"/>
                <a:t>2014</a:t>
              </a:r>
            </a:p>
          </p:txBody>
        </p:sp>
      </p:grpSp>
      <p:sp>
        <p:nvSpPr>
          <p:cNvPr id="59" name="TextBox 58">
            <a:extLst>
              <a:ext uri="{FF2B5EF4-FFF2-40B4-BE49-F238E27FC236}">
                <a16:creationId xmlns:a16="http://schemas.microsoft.com/office/drawing/2014/main" id="{12328384-A197-4477-B09B-4013155E240E}"/>
              </a:ext>
            </a:extLst>
          </p:cNvPr>
          <p:cNvSpPr txBox="1"/>
          <p:nvPr/>
        </p:nvSpPr>
        <p:spPr>
          <a:xfrm>
            <a:off x="3997312" y="4561057"/>
            <a:ext cx="998991" cy="369332"/>
          </a:xfrm>
          <a:prstGeom prst="rect">
            <a:avLst/>
          </a:prstGeom>
          <a:noFill/>
        </p:spPr>
        <p:txBody>
          <a:bodyPr wrap="none" rtlCol="0">
            <a:spAutoFit/>
          </a:bodyPr>
          <a:lstStyle/>
          <a:p>
            <a:r>
              <a:rPr lang="en-US" b="1" dirty="0">
                <a:solidFill>
                  <a:srgbClr val="FF0000"/>
                </a:solidFill>
              </a:rPr>
              <a:t>6,44,307</a:t>
            </a:r>
          </a:p>
        </p:txBody>
      </p:sp>
      <p:sp>
        <p:nvSpPr>
          <p:cNvPr id="107" name="TextBox 106">
            <a:extLst>
              <a:ext uri="{FF2B5EF4-FFF2-40B4-BE49-F238E27FC236}">
                <a16:creationId xmlns:a16="http://schemas.microsoft.com/office/drawing/2014/main" id="{E53D471B-4496-4777-A72B-1AF4AA161481}"/>
              </a:ext>
            </a:extLst>
          </p:cNvPr>
          <p:cNvSpPr txBox="1"/>
          <p:nvPr/>
        </p:nvSpPr>
        <p:spPr>
          <a:xfrm>
            <a:off x="5114588" y="4561329"/>
            <a:ext cx="989373" cy="369332"/>
          </a:xfrm>
          <a:prstGeom prst="rect">
            <a:avLst/>
          </a:prstGeom>
          <a:noFill/>
        </p:spPr>
        <p:txBody>
          <a:bodyPr wrap="none" rtlCol="0">
            <a:spAutoFit/>
          </a:bodyPr>
          <a:lstStyle/>
          <a:p>
            <a:r>
              <a:rPr lang="en-US" b="1" dirty="0">
                <a:solidFill>
                  <a:srgbClr val="FF0000"/>
                </a:solidFill>
              </a:rPr>
              <a:t>5,76,546</a:t>
            </a:r>
          </a:p>
        </p:txBody>
      </p:sp>
      <p:sp>
        <p:nvSpPr>
          <p:cNvPr id="108" name="TextBox 107">
            <a:extLst>
              <a:ext uri="{FF2B5EF4-FFF2-40B4-BE49-F238E27FC236}">
                <a16:creationId xmlns:a16="http://schemas.microsoft.com/office/drawing/2014/main" id="{5389A924-BCC1-44F3-898E-08AEFCB03306}"/>
              </a:ext>
            </a:extLst>
          </p:cNvPr>
          <p:cNvSpPr txBox="1"/>
          <p:nvPr/>
        </p:nvSpPr>
        <p:spPr>
          <a:xfrm>
            <a:off x="8099469" y="4520259"/>
            <a:ext cx="702436" cy="369332"/>
          </a:xfrm>
          <a:prstGeom prst="rect">
            <a:avLst/>
          </a:prstGeom>
          <a:noFill/>
        </p:spPr>
        <p:txBody>
          <a:bodyPr wrap="none" rtlCol="0">
            <a:spAutoFit/>
          </a:bodyPr>
          <a:lstStyle/>
          <a:p>
            <a:r>
              <a:rPr lang="en-US" b="1" dirty="0">
                <a:solidFill>
                  <a:schemeClr val="accent5">
                    <a:lumMod val="50000"/>
                  </a:schemeClr>
                </a:solidFill>
              </a:rPr>
              <a:t>1,941</a:t>
            </a:r>
          </a:p>
        </p:txBody>
      </p:sp>
      <p:sp>
        <p:nvSpPr>
          <p:cNvPr id="109" name="TextBox 108">
            <a:extLst>
              <a:ext uri="{FF2B5EF4-FFF2-40B4-BE49-F238E27FC236}">
                <a16:creationId xmlns:a16="http://schemas.microsoft.com/office/drawing/2014/main" id="{6BB9DD30-B771-4B5F-8AC2-151F64C5E471}"/>
              </a:ext>
            </a:extLst>
          </p:cNvPr>
          <p:cNvSpPr txBox="1"/>
          <p:nvPr/>
        </p:nvSpPr>
        <p:spPr>
          <a:xfrm>
            <a:off x="9276254" y="4533250"/>
            <a:ext cx="702436" cy="369332"/>
          </a:xfrm>
          <a:prstGeom prst="rect">
            <a:avLst/>
          </a:prstGeom>
          <a:noFill/>
        </p:spPr>
        <p:txBody>
          <a:bodyPr wrap="none" rtlCol="0">
            <a:spAutoFit/>
          </a:bodyPr>
          <a:lstStyle/>
          <a:p>
            <a:r>
              <a:rPr lang="en-US" b="1" dirty="0">
                <a:solidFill>
                  <a:schemeClr val="accent5">
                    <a:lumMod val="50000"/>
                  </a:schemeClr>
                </a:solidFill>
              </a:rPr>
              <a:t>1,114</a:t>
            </a:r>
          </a:p>
        </p:txBody>
      </p:sp>
    </p:spTree>
    <p:extLst>
      <p:ext uri="{BB962C8B-B14F-4D97-AF65-F5344CB8AC3E}">
        <p14:creationId xmlns:p14="http://schemas.microsoft.com/office/powerpoint/2010/main" val="3875146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4/24/2022</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
        <p:nvSpPr>
          <p:cNvPr id="7" name="Title 6" hidden="1">
            <a:extLst>
              <a:ext uri="{FF2B5EF4-FFF2-40B4-BE49-F238E27FC236}">
                <a16:creationId xmlns:a16="http://schemas.microsoft.com/office/drawing/2014/main" id="{515E1EA5-44B4-4F71-9348-C1ED402144FE}"/>
              </a:ext>
            </a:extLst>
          </p:cNvPr>
          <p:cNvSpPr>
            <a:spLocks noGrp="1"/>
          </p:cNvSpPr>
          <p:nvPr>
            <p:ph type="title" idx="4294967295"/>
          </p:nvPr>
        </p:nvSpPr>
        <p:spPr>
          <a:xfrm>
            <a:off x="0" y="365125"/>
            <a:ext cx="10515600" cy="1325563"/>
          </a:xfrm>
        </p:spPr>
        <p:txBody>
          <a:bodyPr/>
          <a:lstStyle/>
          <a:p>
            <a:r>
              <a:rPr lang="en-US" dirty="0"/>
              <a:t>Balanced scorecard slide 4</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Technology – </a:t>
            </a:r>
            <a:r>
              <a:rPr lang="en-US" sz="3200" dirty="0">
                <a:latin typeface="+mj-lt"/>
              </a:rPr>
              <a:t>Does It Play Any Role?</a:t>
            </a:r>
            <a:endParaRPr lang="en-US" sz="3600" dirty="0">
              <a:latin typeface="+mj-lt"/>
            </a:endParaRPr>
          </a:p>
        </p:txBody>
      </p:sp>
      <p:sp>
        <p:nvSpPr>
          <p:cNvPr id="14" name="TextBox 13">
            <a:extLst>
              <a:ext uri="{FF2B5EF4-FFF2-40B4-BE49-F238E27FC236}">
                <a16:creationId xmlns:a16="http://schemas.microsoft.com/office/drawing/2014/main" id="{CABF686F-91C6-49D1-A69F-A2D1290E7E30}"/>
              </a:ext>
            </a:extLst>
          </p:cNvPr>
          <p:cNvSpPr txBox="1"/>
          <p:nvPr/>
        </p:nvSpPr>
        <p:spPr>
          <a:xfrm>
            <a:off x="1463904" y="886143"/>
            <a:ext cx="9264192" cy="923330"/>
          </a:xfrm>
          <a:prstGeom prst="rect">
            <a:avLst/>
          </a:prstGeom>
          <a:noFill/>
        </p:spPr>
        <p:txBody>
          <a:bodyPr wrap="square" lIns="0" tIns="0" rIns="0" bIns="0" rtlCol="0">
            <a:spAutoFit/>
          </a:bodyPr>
          <a:lstStyle/>
          <a:p>
            <a:pPr algn="ctr"/>
            <a:r>
              <a:rPr lang="en-US" sz="2000" dirty="0"/>
              <a:t>Overall fatality and incident both reduced over time but it was consistently lower in economically and technically advanced countries, proving technology plays significant role in safety.</a:t>
            </a:r>
          </a:p>
        </p:txBody>
      </p:sp>
      <p:sp>
        <p:nvSpPr>
          <p:cNvPr id="5" name="Rectangle: Top Corners Rounded 4">
            <a:extLst>
              <a:ext uri="{FF2B5EF4-FFF2-40B4-BE49-F238E27FC236}">
                <a16:creationId xmlns:a16="http://schemas.microsoft.com/office/drawing/2014/main" id="{D88C3CC7-FF16-4EE6-8784-43FED74DD3EF}"/>
              </a:ext>
              <a:ext uri="{C183D7F6-B498-43B3-948B-1728B52AA6E4}">
                <adec:decorative xmlns:adec="http://schemas.microsoft.com/office/drawing/2017/decorative" val="1"/>
              </a:ext>
            </a:extLst>
          </p:cNvPr>
          <p:cNvSpPr/>
          <p:nvPr/>
        </p:nvSpPr>
        <p:spPr>
          <a:xfrm rot="16200000">
            <a:off x="9454356" y="638960"/>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Rectangle: Top Corners Rounded 41">
            <a:extLst>
              <a:ext uri="{FF2B5EF4-FFF2-40B4-BE49-F238E27FC236}">
                <a16:creationId xmlns:a16="http://schemas.microsoft.com/office/drawing/2014/main" id="{F030E608-FD0D-40AE-86BB-0A2CCB27BCF5}"/>
              </a:ext>
              <a:ext uri="{C183D7F6-B498-43B3-948B-1728B52AA6E4}">
                <adec:decorative xmlns:adec="http://schemas.microsoft.com/office/drawing/2017/decorative" val="1"/>
              </a:ext>
            </a:extLst>
          </p:cNvPr>
          <p:cNvSpPr/>
          <p:nvPr/>
        </p:nvSpPr>
        <p:spPr>
          <a:xfrm rot="16200000">
            <a:off x="9454357" y="3226746"/>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Top Corners Rounded 45">
            <a:extLst>
              <a:ext uri="{FF2B5EF4-FFF2-40B4-BE49-F238E27FC236}">
                <a16:creationId xmlns:a16="http://schemas.microsoft.com/office/drawing/2014/main" id="{B0A604A2-1672-42C6-B255-324211739702}"/>
              </a:ext>
              <a:ext uri="{C183D7F6-B498-43B3-948B-1728B52AA6E4}">
                <adec:decorative xmlns:adec="http://schemas.microsoft.com/office/drawing/2017/decorative" val="1"/>
              </a:ext>
            </a:extLst>
          </p:cNvPr>
          <p:cNvSpPr/>
          <p:nvPr/>
        </p:nvSpPr>
        <p:spPr>
          <a:xfrm rot="5400000" flipH="1">
            <a:off x="1175545" y="3226747"/>
            <a:ext cx="1562100" cy="3913189"/>
          </a:xfrm>
          <a:prstGeom prst="round2SameRect">
            <a:avLst>
              <a:gd name="adj1" fmla="val 50000"/>
              <a:gd name="adj2" fmla="val 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Top Corners Rounded 46">
            <a:extLst>
              <a:ext uri="{FF2B5EF4-FFF2-40B4-BE49-F238E27FC236}">
                <a16:creationId xmlns:a16="http://schemas.microsoft.com/office/drawing/2014/main" id="{7757CDEF-630C-40F7-970E-216E60E6352C}"/>
              </a:ext>
              <a:ext uri="{C183D7F6-B498-43B3-948B-1728B52AA6E4}">
                <adec:decorative xmlns:adec="http://schemas.microsoft.com/office/drawing/2017/decorative" val="1"/>
              </a:ext>
            </a:extLst>
          </p:cNvPr>
          <p:cNvSpPr/>
          <p:nvPr/>
        </p:nvSpPr>
        <p:spPr>
          <a:xfrm rot="5400000" flipH="1">
            <a:off x="1175544" y="638961"/>
            <a:ext cx="1562100" cy="3913189"/>
          </a:xfrm>
          <a:prstGeom prst="round2SameRect">
            <a:avLst>
              <a:gd name="adj1" fmla="val 50000"/>
              <a:gd name="adj2" fmla="val 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TextBox 47">
            <a:extLst>
              <a:ext uri="{FF2B5EF4-FFF2-40B4-BE49-F238E27FC236}">
                <a16:creationId xmlns:a16="http://schemas.microsoft.com/office/drawing/2014/main" id="{60C01E23-90C8-4759-A5BC-F3CE0BC2D0F9}"/>
              </a:ext>
            </a:extLst>
          </p:cNvPr>
          <p:cNvSpPr txBox="1"/>
          <p:nvPr/>
        </p:nvSpPr>
        <p:spPr>
          <a:xfrm>
            <a:off x="346121" y="2122888"/>
            <a:ext cx="3233228" cy="738664"/>
          </a:xfrm>
          <a:prstGeom prst="rect">
            <a:avLst/>
          </a:prstGeom>
          <a:noFill/>
        </p:spPr>
        <p:txBody>
          <a:bodyPr wrap="square" lIns="0" tIns="0" rIns="0" bIns="0" rtlCol="0">
            <a:spAutoFit/>
          </a:bodyPr>
          <a:lstStyle/>
          <a:p>
            <a:r>
              <a:rPr lang="en-US" sz="1600" dirty="0"/>
              <a:t>Between 1985-1999, airlines fatalities was </a:t>
            </a:r>
            <a:r>
              <a:rPr lang="en-US" sz="1600" b="1" dirty="0"/>
              <a:t>6.7</a:t>
            </a:r>
            <a:r>
              <a:rPr lang="en-US" sz="1600" dirty="0"/>
              <a:t> times more in countries other than the first world countries</a:t>
            </a:r>
          </a:p>
        </p:txBody>
      </p:sp>
      <p:sp>
        <p:nvSpPr>
          <p:cNvPr id="49" name="TextBox 48">
            <a:extLst>
              <a:ext uri="{FF2B5EF4-FFF2-40B4-BE49-F238E27FC236}">
                <a16:creationId xmlns:a16="http://schemas.microsoft.com/office/drawing/2014/main" id="{FFDC3D59-6312-4B09-A47E-217DF86E4CEC}"/>
              </a:ext>
            </a:extLst>
          </p:cNvPr>
          <p:cNvSpPr txBox="1"/>
          <p:nvPr/>
        </p:nvSpPr>
        <p:spPr>
          <a:xfrm>
            <a:off x="346121" y="4724390"/>
            <a:ext cx="3233228" cy="984885"/>
          </a:xfrm>
          <a:prstGeom prst="rect">
            <a:avLst/>
          </a:prstGeom>
          <a:noFill/>
        </p:spPr>
        <p:txBody>
          <a:bodyPr wrap="square" lIns="0" tIns="0" rIns="0" bIns="0" rtlCol="0">
            <a:spAutoFit/>
          </a:bodyPr>
          <a:lstStyle/>
          <a:p>
            <a:r>
              <a:rPr lang="en-US" sz="1600" dirty="0"/>
              <a:t>Between 1985-1999, airlines incidents was </a:t>
            </a:r>
            <a:r>
              <a:rPr lang="en-US" sz="1600" b="1" dirty="0"/>
              <a:t>6.14</a:t>
            </a:r>
            <a:r>
              <a:rPr lang="en-US" sz="1600" dirty="0"/>
              <a:t> times more in countries other than the first world countries</a:t>
            </a:r>
          </a:p>
          <a:p>
            <a:endParaRPr lang="en-US" sz="1600" dirty="0"/>
          </a:p>
        </p:txBody>
      </p:sp>
      <p:sp>
        <p:nvSpPr>
          <p:cNvPr id="50" name="TextBox 49">
            <a:extLst>
              <a:ext uri="{FF2B5EF4-FFF2-40B4-BE49-F238E27FC236}">
                <a16:creationId xmlns:a16="http://schemas.microsoft.com/office/drawing/2014/main" id="{329B0A24-4AF3-471F-B550-B6ECA0A271C1}"/>
              </a:ext>
            </a:extLst>
          </p:cNvPr>
          <p:cNvSpPr txBox="1"/>
          <p:nvPr/>
        </p:nvSpPr>
        <p:spPr>
          <a:xfrm>
            <a:off x="8612651" y="2122888"/>
            <a:ext cx="3233228" cy="984885"/>
          </a:xfrm>
          <a:prstGeom prst="rect">
            <a:avLst/>
          </a:prstGeom>
          <a:noFill/>
        </p:spPr>
        <p:txBody>
          <a:bodyPr wrap="square" lIns="0" tIns="0" rIns="0" bIns="0" rtlCol="0">
            <a:spAutoFit/>
          </a:bodyPr>
          <a:lstStyle/>
          <a:p>
            <a:pPr algn="r"/>
            <a:r>
              <a:rPr lang="en-US" sz="1600" dirty="0"/>
              <a:t>Between 2000-2014, airlines fatalities was </a:t>
            </a:r>
            <a:r>
              <a:rPr lang="en-US" sz="1600" b="1" dirty="0"/>
              <a:t>9</a:t>
            </a:r>
            <a:r>
              <a:rPr lang="en-US" sz="1600" dirty="0"/>
              <a:t> times more in countries other than the first world countries</a:t>
            </a:r>
          </a:p>
          <a:p>
            <a:pPr algn="r"/>
            <a:r>
              <a:rPr lang="en-US" sz="1600" dirty="0"/>
              <a:t>. </a:t>
            </a:r>
          </a:p>
        </p:txBody>
      </p:sp>
      <p:sp>
        <p:nvSpPr>
          <p:cNvPr id="51" name="TextBox 50">
            <a:extLst>
              <a:ext uri="{FF2B5EF4-FFF2-40B4-BE49-F238E27FC236}">
                <a16:creationId xmlns:a16="http://schemas.microsoft.com/office/drawing/2014/main" id="{136AAE29-2C92-4992-B0FE-57B88E4FBC85}"/>
              </a:ext>
            </a:extLst>
          </p:cNvPr>
          <p:cNvSpPr txBox="1"/>
          <p:nvPr/>
        </p:nvSpPr>
        <p:spPr>
          <a:xfrm>
            <a:off x="8612651" y="4724390"/>
            <a:ext cx="3233228" cy="984885"/>
          </a:xfrm>
          <a:prstGeom prst="rect">
            <a:avLst/>
          </a:prstGeom>
          <a:noFill/>
        </p:spPr>
        <p:txBody>
          <a:bodyPr wrap="square" lIns="0" tIns="0" rIns="0" bIns="0" rtlCol="0">
            <a:spAutoFit/>
          </a:bodyPr>
          <a:lstStyle/>
          <a:p>
            <a:pPr algn="r"/>
            <a:r>
              <a:rPr lang="en-US" sz="1600" dirty="0"/>
              <a:t>Between 2000-2014, airlines incidents was </a:t>
            </a:r>
            <a:r>
              <a:rPr lang="en-US" sz="1600" b="1" dirty="0"/>
              <a:t>3.3</a:t>
            </a:r>
            <a:r>
              <a:rPr lang="en-US" sz="1600" dirty="0"/>
              <a:t> times more in countries other than the first world countries</a:t>
            </a:r>
          </a:p>
          <a:p>
            <a:pPr algn="r"/>
            <a:r>
              <a:rPr lang="en-US" sz="1600" dirty="0"/>
              <a:t>. </a:t>
            </a:r>
          </a:p>
        </p:txBody>
      </p:sp>
      <p:pic>
        <p:nvPicPr>
          <p:cNvPr id="12" name="Picture 11">
            <a:extLst>
              <a:ext uri="{FF2B5EF4-FFF2-40B4-BE49-F238E27FC236}">
                <a16:creationId xmlns:a16="http://schemas.microsoft.com/office/drawing/2014/main" id="{1C2532F7-8DAD-4C03-8A6F-984373F3E8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79349" y="2623930"/>
            <a:ext cx="5031252" cy="3107792"/>
          </a:xfrm>
          <a:prstGeom prst="rect">
            <a:avLst/>
          </a:prstGeom>
        </p:spPr>
      </p:pic>
    </p:spTree>
    <p:extLst>
      <p:ext uri="{BB962C8B-B14F-4D97-AF65-F5344CB8AC3E}">
        <p14:creationId xmlns:p14="http://schemas.microsoft.com/office/powerpoint/2010/main" val="3126221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4/24/2022</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5" name="Title 4" hidden="1">
            <a:extLst>
              <a:ext uri="{FF2B5EF4-FFF2-40B4-BE49-F238E27FC236}">
                <a16:creationId xmlns:a16="http://schemas.microsoft.com/office/drawing/2014/main"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Correlation – </a:t>
            </a:r>
            <a:r>
              <a:rPr lang="en-US" sz="3200" dirty="0">
                <a:latin typeface="+mj-lt"/>
              </a:rPr>
              <a:t>Is There Any?</a:t>
            </a:r>
            <a:endParaRPr lang="en-US" sz="3600" dirty="0">
              <a:latin typeface="+mj-lt"/>
            </a:endParaRPr>
          </a:p>
        </p:txBody>
      </p:sp>
      <p:sp>
        <p:nvSpPr>
          <p:cNvPr id="87" name="TextBox 86">
            <a:extLst>
              <a:ext uri="{FF2B5EF4-FFF2-40B4-BE49-F238E27FC236}">
                <a16:creationId xmlns:a16="http://schemas.microsoft.com/office/drawing/2014/main" id="{272137A7-80FC-401A-9E10-827E089EF3F5}"/>
              </a:ext>
            </a:extLst>
          </p:cNvPr>
          <p:cNvSpPr txBox="1"/>
          <p:nvPr/>
        </p:nvSpPr>
        <p:spPr>
          <a:xfrm>
            <a:off x="1388648" y="1054514"/>
            <a:ext cx="9751931" cy="2462213"/>
          </a:xfrm>
          <a:prstGeom prst="rect">
            <a:avLst/>
          </a:prstGeom>
          <a:noFill/>
        </p:spPr>
        <p:txBody>
          <a:bodyPr wrap="square" lIns="0" tIns="0" rIns="0" bIns="0" rtlCol="0">
            <a:spAutoFit/>
          </a:bodyPr>
          <a:lstStyle/>
          <a:p>
            <a:r>
              <a:rPr lang="en-US" sz="1600" b="1" dirty="0"/>
              <a:t>Fatalities</a:t>
            </a:r>
          </a:p>
          <a:p>
            <a:r>
              <a:rPr lang="en-US" sz="1600" dirty="0"/>
              <a:t>From the correlation of airlines and timeframe, fatalities are not very consistent. Avianca has a  series of major accidents in the first time frame (‘85-’99) but nothing after that. Kenya Airways has diametrically opposite stats between the timeframes. China Airlines has fatalities in both timeframe.</a:t>
            </a:r>
          </a:p>
          <a:p>
            <a:endParaRPr lang="en-US" sz="1600" b="1" dirty="0"/>
          </a:p>
          <a:p>
            <a:r>
              <a:rPr lang="en-US" sz="1600" b="1" dirty="0"/>
              <a:t>Incidents</a:t>
            </a:r>
          </a:p>
          <a:p>
            <a:r>
              <a:rPr lang="en-US" sz="1600" dirty="0"/>
              <a:t>Few airlines has consistent correlation in terms of incidents between the two timeframes. Though most of them showed sign of improvement, there are a few airlines such as PIA or Ethiopian, who remained outliers with persistently high rate of incidents.</a:t>
            </a:r>
          </a:p>
          <a:p>
            <a:endParaRPr lang="en-US" sz="1600" b="1" dirty="0"/>
          </a:p>
        </p:txBody>
      </p:sp>
      <p:pic>
        <p:nvPicPr>
          <p:cNvPr id="6" name="Picture 5">
            <a:extLst>
              <a:ext uri="{FF2B5EF4-FFF2-40B4-BE49-F238E27FC236}">
                <a16:creationId xmlns:a16="http://schemas.microsoft.com/office/drawing/2014/main" id="{2EB394BA-B076-4CD2-A105-6E8CC1940CF1}"/>
              </a:ext>
            </a:extLst>
          </p:cNvPr>
          <p:cNvPicPr>
            <a:picLocks noChangeAspect="1"/>
          </p:cNvPicPr>
          <p:nvPr/>
        </p:nvPicPr>
        <p:blipFill>
          <a:blip r:embed="rId2"/>
          <a:stretch>
            <a:fillRect/>
          </a:stretch>
        </p:blipFill>
        <p:spPr>
          <a:xfrm>
            <a:off x="995321" y="4969452"/>
            <a:ext cx="990394" cy="911162"/>
          </a:xfrm>
          <a:prstGeom prst="rect">
            <a:avLst/>
          </a:prstGeom>
        </p:spPr>
      </p:pic>
      <p:pic>
        <p:nvPicPr>
          <p:cNvPr id="7" name="Picture 6">
            <a:extLst>
              <a:ext uri="{FF2B5EF4-FFF2-40B4-BE49-F238E27FC236}">
                <a16:creationId xmlns:a16="http://schemas.microsoft.com/office/drawing/2014/main" id="{19550EDD-1B72-4F96-A853-E6FE59A124C5}"/>
              </a:ext>
            </a:extLst>
          </p:cNvPr>
          <p:cNvPicPr>
            <a:picLocks noChangeAspect="1"/>
          </p:cNvPicPr>
          <p:nvPr/>
        </p:nvPicPr>
        <p:blipFill>
          <a:blip r:embed="rId3"/>
          <a:stretch>
            <a:fillRect/>
          </a:stretch>
        </p:blipFill>
        <p:spPr>
          <a:xfrm>
            <a:off x="2523643" y="4867828"/>
            <a:ext cx="1163706" cy="1104029"/>
          </a:xfrm>
          <a:prstGeom prst="rect">
            <a:avLst/>
          </a:prstGeom>
        </p:spPr>
      </p:pic>
      <p:pic>
        <p:nvPicPr>
          <p:cNvPr id="8" name="Picture 7">
            <a:extLst>
              <a:ext uri="{FF2B5EF4-FFF2-40B4-BE49-F238E27FC236}">
                <a16:creationId xmlns:a16="http://schemas.microsoft.com/office/drawing/2014/main" id="{3A4445FE-FFEE-4A08-8A9F-56C388AFBA1D}"/>
              </a:ext>
            </a:extLst>
          </p:cNvPr>
          <p:cNvPicPr>
            <a:picLocks noChangeAspect="1"/>
          </p:cNvPicPr>
          <p:nvPr/>
        </p:nvPicPr>
        <p:blipFill>
          <a:blip r:embed="rId4"/>
          <a:stretch>
            <a:fillRect/>
          </a:stretch>
        </p:blipFill>
        <p:spPr>
          <a:xfrm>
            <a:off x="4114800" y="4985264"/>
            <a:ext cx="1981200" cy="895350"/>
          </a:xfrm>
          <a:prstGeom prst="rect">
            <a:avLst/>
          </a:prstGeom>
        </p:spPr>
      </p:pic>
      <p:pic>
        <p:nvPicPr>
          <p:cNvPr id="9" name="Picture 8">
            <a:extLst>
              <a:ext uri="{FF2B5EF4-FFF2-40B4-BE49-F238E27FC236}">
                <a16:creationId xmlns:a16="http://schemas.microsoft.com/office/drawing/2014/main" id="{C69B8421-D0BE-408A-A359-91365D0756EC}"/>
              </a:ext>
            </a:extLst>
          </p:cNvPr>
          <p:cNvPicPr>
            <a:picLocks noChangeAspect="1"/>
          </p:cNvPicPr>
          <p:nvPr/>
        </p:nvPicPr>
        <p:blipFill>
          <a:blip r:embed="rId5"/>
          <a:stretch>
            <a:fillRect/>
          </a:stretch>
        </p:blipFill>
        <p:spPr>
          <a:xfrm>
            <a:off x="6523451" y="5066226"/>
            <a:ext cx="2554764" cy="733425"/>
          </a:xfrm>
          <a:prstGeom prst="rect">
            <a:avLst/>
          </a:prstGeom>
        </p:spPr>
      </p:pic>
      <p:pic>
        <p:nvPicPr>
          <p:cNvPr id="11" name="Picture 10">
            <a:extLst>
              <a:ext uri="{FF2B5EF4-FFF2-40B4-BE49-F238E27FC236}">
                <a16:creationId xmlns:a16="http://schemas.microsoft.com/office/drawing/2014/main" id="{04AB7E16-2325-4FA9-ACC9-2AACE6B43AD0}"/>
              </a:ext>
            </a:extLst>
          </p:cNvPr>
          <p:cNvPicPr>
            <a:picLocks noChangeAspect="1"/>
          </p:cNvPicPr>
          <p:nvPr/>
        </p:nvPicPr>
        <p:blipFill>
          <a:blip r:embed="rId6"/>
          <a:stretch>
            <a:fillRect/>
          </a:stretch>
        </p:blipFill>
        <p:spPr>
          <a:xfrm>
            <a:off x="9505666" y="4561086"/>
            <a:ext cx="1438274" cy="1385887"/>
          </a:xfrm>
          <a:prstGeom prst="rect">
            <a:avLst/>
          </a:prstGeom>
        </p:spPr>
      </p:pic>
      <p:sp>
        <p:nvSpPr>
          <p:cNvPr id="20" name="Rounded Rectangle 76">
            <a:extLst>
              <a:ext uri="{FF2B5EF4-FFF2-40B4-BE49-F238E27FC236}">
                <a16:creationId xmlns:a16="http://schemas.microsoft.com/office/drawing/2014/main" id="{98D699D6-F38C-45B1-95D3-70A56E4B0FA2}"/>
              </a:ext>
              <a:ext uri="{C183D7F6-B498-43B3-948B-1728B52AA6E4}">
                <adec:decorative xmlns:adec="http://schemas.microsoft.com/office/drawing/2017/decorative" val="1"/>
              </a:ext>
            </a:extLst>
          </p:cNvPr>
          <p:cNvSpPr/>
          <p:nvPr/>
        </p:nvSpPr>
        <p:spPr>
          <a:xfrm>
            <a:off x="1664939" y="3749044"/>
            <a:ext cx="8862122" cy="560290"/>
          </a:xfrm>
          <a:prstGeom prst="roundRect">
            <a:avLst>
              <a:gd name="adj" fmla="val 50000"/>
            </a:avLst>
          </a:prstGeom>
          <a:solidFill>
            <a:schemeClr val="accent1">
              <a:alpha val="5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Top 5 Airlines with overall most incidents between 1985-2014</a:t>
            </a:r>
          </a:p>
        </p:txBody>
      </p:sp>
    </p:spTree>
    <p:extLst>
      <p:ext uri="{BB962C8B-B14F-4D97-AF65-F5344CB8AC3E}">
        <p14:creationId xmlns:p14="http://schemas.microsoft.com/office/powerpoint/2010/main" val="2007144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5D2A43-E613-4861-B777-A0FBFF474536}"/>
              </a:ext>
              <a:ext uri="{C183D7F6-B498-43B3-948B-1728B52AA6E4}">
                <adec:decorative xmlns:adec="http://schemas.microsoft.com/office/drawing/2017/decorative"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78E9E76-0170-4D84-BCC3-07E8CC1CF330}"/>
              </a:ext>
              <a:ext uri="{C183D7F6-B498-43B3-948B-1728B52AA6E4}">
                <adec:decorative xmlns:adec="http://schemas.microsoft.com/office/drawing/2017/decorative"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51A4CD4B-F87F-4BE9-AEF5-4E68C5D5552F}"/>
              </a:ext>
            </a:extLst>
          </p:cNvPr>
          <p:cNvSpPr>
            <a:spLocks noGrp="1"/>
          </p:cNvSpPr>
          <p:nvPr>
            <p:ph type="dt" sz="half" idx="10"/>
          </p:nvPr>
        </p:nvSpPr>
        <p:spPr/>
        <p:txBody>
          <a:bodyPr/>
          <a:lstStyle/>
          <a:p>
            <a:fld id="{75C75738-883E-4D82-874A-987559CF11A8}" type="datetime1">
              <a:rPr lang="en-US" smtClean="0"/>
              <a:t>4/24/2022</a:t>
            </a:fld>
            <a:endParaRPr lang="en-US" dirty="0"/>
          </a:p>
        </p:txBody>
      </p:sp>
      <p:sp>
        <p:nvSpPr>
          <p:cNvPr id="4" name="Slide Number Placeholder 3">
            <a:extLst>
              <a:ext uri="{FF2B5EF4-FFF2-40B4-BE49-F238E27FC236}">
                <a16:creationId xmlns:a16="http://schemas.microsoft.com/office/drawing/2014/main" id="{BAF9FE27-70E1-44B2-A8D4-22B1FBB9F461}"/>
              </a:ext>
            </a:extLst>
          </p:cNvPr>
          <p:cNvSpPr>
            <a:spLocks noGrp="1"/>
          </p:cNvSpPr>
          <p:nvPr>
            <p:ph type="sldNum" sz="quarter" idx="12"/>
          </p:nvPr>
        </p:nvSpPr>
        <p:spPr/>
        <p:txBody>
          <a:bodyPr/>
          <a:lstStyle/>
          <a:p>
            <a:fld id="{5A4A7955-6230-48B4-BD8B-A7C460F75945}" type="slidenum">
              <a:rPr lang="en-US" smtClean="0"/>
              <a:t>5</a:t>
            </a:fld>
            <a:endParaRPr lang="en-US" dirty="0"/>
          </a:p>
        </p:txBody>
      </p:sp>
      <p:sp>
        <p:nvSpPr>
          <p:cNvPr id="5" name="Title 4" hidden="1">
            <a:extLst>
              <a:ext uri="{FF2B5EF4-FFF2-40B4-BE49-F238E27FC236}">
                <a16:creationId xmlns:a16="http://schemas.microsoft.com/office/drawing/2014/main" id="{00E293BF-549B-485D-9D6B-4891FBAD4F6B}"/>
              </a:ext>
            </a:extLst>
          </p:cNvPr>
          <p:cNvSpPr>
            <a:spLocks noGrp="1"/>
          </p:cNvSpPr>
          <p:nvPr>
            <p:ph type="title" idx="4294967295"/>
          </p:nvPr>
        </p:nvSpPr>
        <p:spPr>
          <a:xfrm>
            <a:off x="0" y="365125"/>
            <a:ext cx="10515600" cy="1325563"/>
          </a:xfrm>
        </p:spPr>
        <p:txBody>
          <a:bodyPr/>
          <a:lstStyle/>
          <a:p>
            <a:r>
              <a:rPr lang="en-US" dirty="0"/>
              <a:t>Balanced scorecard slide 5</a:t>
            </a:r>
          </a:p>
        </p:txBody>
      </p:sp>
      <p:sp>
        <p:nvSpPr>
          <p:cNvPr id="13" name="TextBox 12">
            <a:extLst>
              <a:ext uri="{FF2B5EF4-FFF2-40B4-BE49-F238E27FC236}">
                <a16:creationId xmlns:a16="http://schemas.microsoft.com/office/drawing/2014/main"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a:latin typeface="+mj-lt"/>
              </a:rPr>
              <a:t>Conclusion</a:t>
            </a:r>
            <a:endParaRPr lang="en-US" sz="3600" dirty="0">
              <a:latin typeface="+mj-lt"/>
            </a:endParaRPr>
          </a:p>
        </p:txBody>
      </p:sp>
      <p:sp>
        <p:nvSpPr>
          <p:cNvPr id="168" name="TextBox 167">
            <a:extLst>
              <a:ext uri="{FF2B5EF4-FFF2-40B4-BE49-F238E27FC236}">
                <a16:creationId xmlns:a16="http://schemas.microsoft.com/office/drawing/2014/main" id="{0BCBFDC7-90E6-43D3-9814-3E550C42DC1E}"/>
              </a:ext>
            </a:extLst>
          </p:cNvPr>
          <p:cNvSpPr txBox="1"/>
          <p:nvPr/>
        </p:nvSpPr>
        <p:spPr>
          <a:xfrm>
            <a:off x="1350628" y="1540116"/>
            <a:ext cx="9457072" cy="3693319"/>
          </a:xfrm>
          <a:prstGeom prst="rect">
            <a:avLst/>
          </a:prstGeom>
          <a:noFill/>
        </p:spPr>
        <p:txBody>
          <a:bodyPr wrap="square" lIns="0" tIns="0" rIns="0" bIns="0" rtlCol="0">
            <a:spAutoFit/>
          </a:bodyPr>
          <a:lstStyle/>
          <a:p>
            <a:pPr marL="285750" indent="-285750">
              <a:buBlip>
                <a:blip r:embed="rId2">
                  <a:extLst>
                    <a:ext uri="{96DAC541-7B7A-43D3-8B79-37D633B846F1}">
                      <asvg:svgBlip xmlns:asvg="http://schemas.microsoft.com/office/drawing/2016/SVG/main" r:embed="rId3"/>
                    </a:ext>
                  </a:extLst>
                </a:blip>
              </a:buBlip>
            </a:pPr>
            <a:r>
              <a:rPr lang="en-US" sz="1600" dirty="0"/>
              <a:t>When looked at the right way, there is a chance that the past record of the specific airlines might tell a story about the future chances of accidents.</a:t>
            </a:r>
          </a:p>
          <a:p>
            <a:pPr marL="285750" indent="-285750">
              <a:buBlip>
                <a:blip r:embed="rId2">
                  <a:extLst>
                    <a:ext uri="{96DAC541-7B7A-43D3-8B79-37D633B846F1}">
                      <asvg:svgBlip xmlns:asvg="http://schemas.microsoft.com/office/drawing/2016/SVG/main" r:embed="rId3"/>
                    </a:ext>
                  </a:extLst>
                </a:blip>
              </a:buBlip>
            </a:pPr>
            <a:endParaRPr lang="en-US" sz="1600" dirty="0"/>
          </a:p>
          <a:p>
            <a:pPr marL="285750" indent="-285750">
              <a:buBlip>
                <a:blip r:embed="rId2">
                  <a:extLst>
                    <a:ext uri="{96DAC541-7B7A-43D3-8B79-37D633B846F1}">
                      <asvg:svgBlip xmlns:asvg="http://schemas.microsoft.com/office/drawing/2016/SVG/main" r:embed="rId3"/>
                    </a:ext>
                  </a:extLst>
                </a:blip>
              </a:buBlip>
            </a:pPr>
            <a:r>
              <a:rPr lang="en-US" sz="1600" dirty="0"/>
              <a:t>Overall, flight incidents or fatalities are at a declining rate with the advancement of time and technology</a:t>
            </a:r>
          </a:p>
          <a:p>
            <a:pPr marL="285750" indent="-285750">
              <a:buBlip>
                <a:blip r:embed="rId2">
                  <a:extLst>
                    <a:ext uri="{96DAC541-7B7A-43D3-8B79-37D633B846F1}">
                      <asvg:svgBlip xmlns:asvg="http://schemas.microsoft.com/office/drawing/2016/SVG/main" r:embed="rId3"/>
                    </a:ext>
                  </a:extLst>
                </a:blip>
              </a:buBlip>
            </a:pPr>
            <a:endParaRPr lang="en-US" sz="1600" dirty="0"/>
          </a:p>
          <a:p>
            <a:pPr marL="285750" indent="-285750">
              <a:buBlip>
                <a:blip r:embed="rId2">
                  <a:extLst>
                    <a:ext uri="{96DAC541-7B7A-43D3-8B79-37D633B846F1}">
                      <asvg:svgBlip xmlns:asvg="http://schemas.microsoft.com/office/drawing/2016/SVG/main" r:embed="rId3"/>
                    </a:ext>
                  </a:extLst>
                </a:blip>
              </a:buBlip>
            </a:pPr>
            <a:r>
              <a:rPr lang="en-US" sz="1600" dirty="0"/>
              <a:t>Flight incidents have historically been lesser in first world countries compared to the rest of the world. Technology could be one of the reason.</a:t>
            </a:r>
          </a:p>
          <a:p>
            <a:pPr marL="285750" indent="-285750">
              <a:buBlip>
                <a:blip r:embed="rId2">
                  <a:extLst>
                    <a:ext uri="{96DAC541-7B7A-43D3-8B79-37D633B846F1}">
                      <asvg:svgBlip xmlns:asvg="http://schemas.microsoft.com/office/drawing/2016/SVG/main" r:embed="rId3"/>
                    </a:ext>
                  </a:extLst>
                </a:blip>
              </a:buBlip>
            </a:pPr>
            <a:endParaRPr lang="en-US" sz="1600" dirty="0"/>
          </a:p>
          <a:p>
            <a:pPr marL="285750" indent="-285750">
              <a:buBlip>
                <a:blip r:embed="rId2">
                  <a:extLst>
                    <a:ext uri="{96DAC541-7B7A-43D3-8B79-37D633B846F1}">
                      <asvg:svgBlip xmlns:asvg="http://schemas.microsoft.com/office/drawing/2016/SVG/main" r:embed="rId3"/>
                    </a:ext>
                  </a:extLst>
                </a:blip>
              </a:buBlip>
            </a:pPr>
            <a:r>
              <a:rPr lang="en-US" sz="1600" dirty="0"/>
              <a:t>When it comes to the question of ‘Whether airlines is a safe mode of travel or not’, we compared the worldwide air travel incidents data with the road safety incident data of only USA and still found airlines to be extremely safe. </a:t>
            </a:r>
          </a:p>
          <a:p>
            <a:pPr marL="285750" indent="-285750">
              <a:buBlip>
                <a:blip r:embed="rId2">
                  <a:extLst>
                    <a:ext uri="{96DAC541-7B7A-43D3-8B79-37D633B846F1}">
                      <asvg:svgBlip xmlns:asvg="http://schemas.microsoft.com/office/drawing/2016/SVG/main" r:embed="rId3"/>
                    </a:ext>
                  </a:extLst>
                </a:blip>
              </a:buBlip>
            </a:pPr>
            <a:endParaRPr lang="en-US" sz="1600" dirty="0"/>
          </a:p>
          <a:p>
            <a:pPr marL="285750" indent="-285750">
              <a:buBlip>
                <a:blip r:embed="rId2">
                  <a:extLst>
                    <a:ext uri="{96DAC541-7B7A-43D3-8B79-37D633B846F1}">
                      <asvg:svgBlip xmlns:asvg="http://schemas.microsoft.com/office/drawing/2016/SVG/main" r:embed="rId3"/>
                    </a:ext>
                  </a:extLst>
                </a:blip>
              </a:buBlip>
            </a:pPr>
            <a:r>
              <a:rPr lang="en-US" sz="1600" dirty="0"/>
              <a:t>Therefore, the tagline of ‘Air travel is not safe anymore’  could be a result of Oversampled data that skewed the result by a specific geography, timeframe or airlines. The future is unknown and no one can prevent disaster one hundred percent but by statistics, air travel is still one of the safest means of travel.</a:t>
            </a:r>
          </a:p>
        </p:txBody>
      </p:sp>
    </p:spTree>
    <p:extLst>
      <p:ext uri="{BB962C8B-B14F-4D97-AF65-F5344CB8AC3E}">
        <p14:creationId xmlns:p14="http://schemas.microsoft.com/office/powerpoint/2010/main" val="3176136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AE457D-0397-41A5-A1CF-4C80622841D7}"/>
              </a:ext>
              <a:ext uri="{C183D7F6-B498-43B3-948B-1728B52AA6E4}">
                <adec:decorative xmlns:adec="http://schemas.microsoft.com/office/drawing/2017/decorative" val="1"/>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id="{3016AF48-2AA8-4B78-82AB-CE8B9E71F21F}"/>
              </a:ext>
              <a:ext uri="{C183D7F6-B498-43B3-948B-1728B52AA6E4}">
                <adec:decorative xmlns:adec="http://schemas.microsoft.com/office/drawing/2017/decorative" val="1"/>
              </a:ext>
            </a:extLst>
          </p:cNvPr>
          <p:cNvSpPr/>
          <p:nvPr/>
        </p:nvSpPr>
        <p:spPr>
          <a:xfrm>
            <a:off x="0" y="1701800"/>
            <a:ext cx="121920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3DC4CCBA-12AD-4433-A381-A03661E3D927}"/>
              </a:ext>
            </a:extLst>
          </p:cNvPr>
          <p:cNvSpPr txBox="1"/>
          <p:nvPr/>
        </p:nvSpPr>
        <p:spPr>
          <a:xfrm>
            <a:off x="3202669" y="2967335"/>
            <a:ext cx="5786662" cy="923330"/>
          </a:xfrm>
          <a:prstGeom prst="rect">
            <a:avLst/>
          </a:prstGeom>
          <a:noFill/>
        </p:spPr>
        <p:txBody>
          <a:bodyPr wrap="square" lIns="0" tIns="0" rIns="0" bIns="0" rtlCol="0" anchor="ctr">
            <a:spAutoFit/>
          </a:bodyPr>
          <a:lstStyle/>
          <a:p>
            <a:pPr algn="ctr"/>
            <a:r>
              <a:rPr lang="en-US" sz="6000" b="1" dirty="0">
                <a:solidFill>
                  <a:schemeClr val="bg1"/>
                </a:solidFill>
                <a:latin typeface="+mj-lt"/>
              </a:rPr>
              <a:t>THANK</a:t>
            </a:r>
            <a:r>
              <a:rPr lang="en-US" sz="6000" dirty="0">
                <a:solidFill>
                  <a:schemeClr val="bg1"/>
                </a:solidFill>
                <a:latin typeface="+mj-lt"/>
              </a:rPr>
              <a:t> YOU</a:t>
            </a:r>
            <a:endParaRPr lang="en-US" sz="6600" dirty="0">
              <a:solidFill>
                <a:schemeClr val="bg1"/>
              </a:solidFill>
              <a:latin typeface="+mj-lt"/>
            </a:endParaRPr>
          </a:p>
        </p:txBody>
      </p:sp>
      <p:sp>
        <p:nvSpPr>
          <p:cNvPr id="7" name="Rectangle 6">
            <a:hlinkClick r:id="rId4"/>
            <a:extLst>
              <a:ext uri="{FF2B5EF4-FFF2-40B4-BE49-F238E27FC236}">
                <a16:creationId xmlns:a16="http://schemas.microsoft.com/office/drawing/2014/main" id="{FD739A43-7308-4A45-800C-2B124CABFA5F}"/>
              </a:ext>
              <a:ext uri="{C183D7F6-B498-43B3-948B-1728B52AA6E4}">
                <adec:decorative xmlns:adec="http://schemas.microsoft.com/office/drawing/2017/decorative" val="1"/>
              </a:ext>
            </a:extLst>
          </p:cNvPr>
          <p:cNvSpPr/>
          <p:nvPr/>
        </p:nvSpPr>
        <p:spPr>
          <a:xfrm>
            <a:off x="5118100" y="0"/>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E1D692F-8C4B-47E6-B367-1CB302E31A6B}"/>
              </a:ext>
              <a:ext uri="{C183D7F6-B498-43B3-948B-1728B52AA6E4}">
                <adec:decorative xmlns:adec="http://schemas.microsoft.com/office/drawing/2017/decorative" val="1"/>
              </a:ext>
            </a:extLst>
          </p:cNvPr>
          <p:cNvSpPr/>
          <p:nvPr/>
        </p:nvSpPr>
        <p:spPr>
          <a:xfrm>
            <a:off x="5118100" y="5863595"/>
            <a:ext cx="1955800" cy="994405"/>
          </a:xfrm>
          <a:prstGeom prst="rect">
            <a:avLst/>
          </a:prstGeom>
          <a:solidFill>
            <a:schemeClr val="tx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a:extLst>
              <a:ext uri="{FF2B5EF4-FFF2-40B4-BE49-F238E27FC236}">
                <a16:creationId xmlns:a16="http://schemas.microsoft.com/office/drawing/2014/main" id="{7E347D20-83CF-4765-A959-68F510CE976E}"/>
              </a:ext>
            </a:extLst>
          </p:cNvPr>
          <p:cNvSpPr>
            <a:spLocks noGrp="1"/>
          </p:cNvSpPr>
          <p:nvPr>
            <p:ph type="title" idx="4294967295"/>
          </p:nvPr>
        </p:nvSpPr>
        <p:spPr>
          <a:xfrm>
            <a:off x="0" y="365125"/>
            <a:ext cx="10515600" cy="1325563"/>
          </a:xfrm>
        </p:spPr>
        <p:txBody>
          <a:bodyPr/>
          <a:lstStyle/>
          <a:p>
            <a:r>
              <a:rPr lang="en-US" dirty="0"/>
              <a:t>Balanced scorecard slide 10</a:t>
            </a:r>
          </a:p>
        </p:txBody>
      </p:sp>
    </p:spTree>
    <p:extLst>
      <p:ext uri="{BB962C8B-B14F-4D97-AF65-F5344CB8AC3E}">
        <p14:creationId xmlns:p14="http://schemas.microsoft.com/office/powerpoint/2010/main" val="2609209423"/>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TM03457444[[fn=Basis]]</Template>
  <TotalTime>0</TotalTime>
  <Words>546</Words>
  <Application>Microsoft Office PowerPoint</Application>
  <PresentationFormat>Widescreen</PresentationFormat>
  <Paragraphs>60</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Calibri</vt:lpstr>
      <vt:lpstr>Corbel</vt:lpstr>
      <vt:lpstr>Basis</vt:lpstr>
      <vt:lpstr>Balanced scorecard slide 1</vt:lpstr>
      <vt:lpstr>Balanced scorecard slide 2</vt:lpstr>
      <vt:lpstr>Balanced scorecard slide 4</vt:lpstr>
      <vt:lpstr>Balanced scorecard slide 3</vt:lpstr>
      <vt:lpstr>Balanced scorecard slide 5</vt:lpstr>
      <vt:lpstr>Balanced scorecard slide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2019-04-17T06:29:43Z</dcterms:created>
  <dcterms:modified xsi:type="dcterms:W3CDTF">2022-04-25T03:50:10Z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2018-11-28T18:24:19.6333999Z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